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9144000" cy="51435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2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0F0A0-D9B0-45DE-891E-7B2C43F9A9B7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B05C9-E9B4-42AA-9DB7-D475943C38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034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B05C9-E9B4-42AA-9DB7-D475943C389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087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slide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ig number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 bwMode="auto"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 bwMode="auto"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lank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header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 bwMode="auto"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ody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two columns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 bwMode="auto">
          <a:xfrm>
            <a:off x="4832399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only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One column text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 bwMode="auto"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 bwMode="auto"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Main point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 bwMode="auto"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title and description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 bwMode="auto"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 bwMode="auto">
          <a:xfrm>
            <a:off x="265500" y="1233175"/>
            <a:ext cx="4045199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 bwMode="auto">
          <a:xfrm>
            <a:off x="265500" y="2803075"/>
            <a:ext cx="4045199" cy="123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 bwMode="auto"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Caption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 bwMode="auto"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k-hackaton.ujin.tech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 bwMode="auto">
          <a:xfrm>
            <a:off x="71439" y="2915006"/>
            <a:ext cx="62865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b="1" dirty="0">
                <a:solidFill>
                  <a:srgbClr val="FFFFFF"/>
                </a:solidFill>
              </a:rPr>
              <a:t>Эмоциональный</a:t>
            </a:r>
            <a:r>
              <a:rPr lang="ru-RU" sz="4300" b="1" dirty="0">
                <a:solidFill>
                  <a:srgbClr val="FFFFFF"/>
                </a:solidFill>
              </a:rPr>
              <a:t> </a:t>
            </a:r>
            <a:r>
              <a:rPr lang="ru-RU" b="1" dirty="0">
                <a:solidFill>
                  <a:srgbClr val="FFFFFF"/>
                </a:solidFill>
              </a:rPr>
              <a:t>фон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 bwMode="auto">
          <a:xfrm>
            <a:off x="1133231" y="419424"/>
            <a:ext cx="3157214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6000" b="1" dirty="0">
                <a:solidFill>
                  <a:schemeClr val="bg1"/>
                </a:solidFill>
              </a:rPr>
              <a:t>КЕЙС</a:t>
            </a:r>
            <a:endParaRPr sz="6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3200" b="1" dirty="0">
                <a:solidFill>
                  <a:schemeClr val="bg1"/>
                </a:solidFill>
              </a:rPr>
              <a:t>Задача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8520600" cy="1167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indent="0" rtl="0">
              <a:spcAft>
                <a:spcPts val="1200"/>
              </a:spcAft>
              <a:buNone/>
              <a:defRPr/>
            </a:pPr>
            <a:r>
              <a:rPr lang="ru-RU" sz="2400" dirty="0">
                <a:solidFill>
                  <a:schemeClr val="lt1"/>
                </a:solidFill>
              </a:rPr>
              <a:t>Разработать сервис, позволяющий реализовать подсчет людей с разным эмоциональным фоном.</a:t>
            </a:r>
          </a:p>
          <a:p>
            <a:pPr marL="0" lvl="0" indent="0" algn="l">
              <a:spcBef>
                <a:spcPts val="0"/>
              </a:spcBef>
              <a:spcAft>
                <a:spcPts val="1200"/>
              </a:spcAft>
              <a:buNone/>
              <a:defRPr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 bwMode="auto">
          <a:xfrm>
            <a:off x="311700" y="2571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3200" b="1" dirty="0">
                <a:solidFill>
                  <a:schemeClr val="bg1"/>
                </a:solidFill>
              </a:rPr>
              <a:t>Целевая аудитория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 bwMode="auto">
          <a:xfrm>
            <a:off x="311700" y="3296575"/>
            <a:ext cx="8520600" cy="1167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ru-RU" sz="2400" b="1" dirty="0">
                <a:solidFill>
                  <a:schemeClr val="bg1"/>
                </a:solidFill>
              </a:rPr>
              <a:t>Управляющая компания</a:t>
            </a:r>
            <a:endParaRPr sz="2400" b="1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6E7FEB-B084-4CD9-8A22-C3235AFD66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72" t="10317" r="9768" b="28206"/>
          <a:stretch/>
        </p:blipFill>
        <p:spPr bwMode="auto">
          <a:xfrm>
            <a:off x="309260" y="4615170"/>
            <a:ext cx="1117738" cy="3701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3200" b="1" dirty="0">
                <a:solidFill>
                  <a:schemeClr val="bg1"/>
                </a:solidFill>
              </a:rPr>
              <a:t>Функциональные требования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 bwMode="auto">
          <a:xfrm>
            <a:off x="125962" y="1017725"/>
            <a:ext cx="7775026" cy="32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ru-RU" dirty="0">
                <a:solidFill>
                  <a:srgbClr val="FFFFFF"/>
                </a:solidFill>
              </a:rPr>
              <a:t>Наше приложение позволяет выполнять подсчет метрики по людям при помощи машинного зрения</a:t>
            </a:r>
            <a:endParaRPr lang="ru-RU" sz="1800" dirty="0">
              <a:solidFill>
                <a:srgbClr val="FFFFFF"/>
              </a:solidFill>
            </a:endParaRP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ru-RU" sz="1800" dirty="0">
                <a:solidFill>
                  <a:srgbClr val="FFFFFF"/>
                </a:solidFill>
              </a:rPr>
              <a:t>Для чего это нужно</a:t>
            </a:r>
            <a:r>
              <a:rPr lang="en-US" sz="1800" dirty="0">
                <a:solidFill>
                  <a:srgbClr val="FFFFFF"/>
                </a:solidFill>
              </a:rPr>
              <a:t>? </a:t>
            </a:r>
            <a:br>
              <a:rPr lang="ru-RU" sz="1800" dirty="0">
                <a:solidFill>
                  <a:srgbClr val="FFFFFF"/>
                </a:solidFill>
              </a:rPr>
            </a:br>
            <a:r>
              <a:rPr lang="ru-RU" sz="1800" dirty="0">
                <a:solidFill>
                  <a:srgbClr val="FFFFFF"/>
                </a:solidFill>
              </a:rPr>
              <a:t>Для статистического анализа, бизнес аналитики, маркетинговых исследований, прогнозирования тенденций потребителя, контроля качества обслуживания.</a:t>
            </a: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ru-RU" sz="1800" dirty="0">
                <a:solidFill>
                  <a:srgbClr val="FFFFFF"/>
                </a:solidFill>
              </a:rPr>
              <a:t>Собрать минимальную статистику, вывести среднее нормальное количество по всем типам выражений лиц. </a:t>
            </a: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ru-RU" sz="1800" dirty="0">
                <a:solidFill>
                  <a:srgbClr val="FFFFFF"/>
                </a:solidFill>
              </a:rPr>
              <a:t>В случае существенного превышения количества людей (более 30%) за единицу времени (например, за час) с недовольным выражением лица отправляется заявка в управляющую компанию с помощью платформы </a:t>
            </a:r>
            <a:r>
              <a:rPr lang="ru-RU" sz="1800" dirty="0" err="1">
                <a:solidFill>
                  <a:srgbClr val="FFFFFF"/>
                </a:solidFill>
              </a:rPr>
              <a:t>Ujin</a:t>
            </a:r>
            <a:r>
              <a:rPr lang="ru-RU" sz="1800" dirty="0">
                <a:solidFill>
                  <a:srgbClr val="FFFFFF"/>
                </a:solidFill>
              </a:rPr>
              <a:t>, содержащая среднее нормальное количество, количество превышения. </a:t>
            </a: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ru-RU" sz="1800" dirty="0">
                <a:solidFill>
                  <a:srgbClr val="FFFFFF"/>
                </a:solidFill>
              </a:rPr>
              <a:t>Заявки отправляются не чаще раза в учётный период (час).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96FF7C-0DF1-4551-14DA-6CD95F67C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2" t="10317" r="9768" b="28206"/>
          <a:stretch/>
        </p:blipFill>
        <p:spPr bwMode="auto">
          <a:xfrm>
            <a:off x="7638796" y="4615170"/>
            <a:ext cx="1117738" cy="3701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3200" b="1" dirty="0">
                <a:solidFill>
                  <a:schemeClr val="bg1"/>
                </a:solidFill>
              </a:rPr>
              <a:t>Нефункциональные требования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7346400" cy="3212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-RU" dirty="0">
                <a:solidFill>
                  <a:schemeClr val="lt1"/>
                </a:solidFill>
              </a:rPr>
              <a:t>Приложение должно быть развернуто с помощью </a:t>
            </a:r>
            <a:r>
              <a:rPr lang="ru-RU" dirty="0" err="1">
                <a:solidFill>
                  <a:schemeClr val="lt1"/>
                </a:solidFill>
              </a:rPr>
              <a:t>Docker</a:t>
            </a:r>
            <a:r>
              <a:rPr lang="ru-RU" dirty="0">
                <a:solidFill>
                  <a:schemeClr val="lt1"/>
                </a:solidFill>
              </a:rPr>
              <a:t>, для сокращения сроков и упрощения процедуры проверки</a:t>
            </a:r>
          </a:p>
          <a:p>
            <a:pPr marL="457200" lvl="0" indent="-3429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-RU" dirty="0">
                <a:solidFill>
                  <a:schemeClr val="lt1"/>
                </a:solidFill>
              </a:rPr>
              <a:t>Для интеграции с платформой </a:t>
            </a:r>
            <a:r>
              <a:rPr lang="ru-RU" dirty="0" err="1">
                <a:solidFill>
                  <a:schemeClr val="lt1"/>
                </a:solidFill>
              </a:rPr>
              <a:t>Ujin</a:t>
            </a:r>
            <a:r>
              <a:rPr lang="ru-RU" dirty="0">
                <a:solidFill>
                  <a:schemeClr val="lt1"/>
                </a:solidFill>
              </a:rPr>
              <a:t> должен использоваться токен, полученный через </a:t>
            </a:r>
            <a:r>
              <a:rPr lang="ru-RU" u="sng" dirty="0">
                <a:solidFill>
                  <a:schemeClr val="hlink"/>
                </a:solidFill>
                <a:hlinkClick r:id="rId3"/>
              </a:rPr>
              <a:t>Личный кабинет разработчика</a:t>
            </a:r>
            <a:endParaRPr lang="ru-RU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-RU" dirty="0">
                <a:solidFill>
                  <a:schemeClr val="lt1"/>
                </a:solidFill>
              </a:rPr>
              <a:t>Приложение должно быть масштабируемым</a:t>
            </a:r>
          </a:p>
          <a:p>
            <a:pPr marL="457200" lvl="0" indent="-3429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-RU" dirty="0">
                <a:solidFill>
                  <a:schemeClr val="lt1"/>
                </a:solidFill>
              </a:rPr>
              <a:t>Приложение должно иметь визуальный интерфейс управления (консоль, веб-интерфейс, мобильное приложение, API-метод - на выбор команды)</a:t>
            </a:r>
          </a:p>
          <a:p>
            <a:pPr marL="457200" lvl="0" indent="-3429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ru-RU" dirty="0">
                <a:solidFill>
                  <a:schemeClr val="lt1"/>
                </a:solidFill>
              </a:rPr>
              <a:t>Для использования допускается любой язык программирования</a:t>
            </a:r>
          </a:p>
          <a:p>
            <a:pPr marL="0" lvl="0" indent="0" algn="l">
              <a:spcBef>
                <a:spcPts val="0"/>
              </a:spcBef>
              <a:spcAft>
                <a:spcPts val="1200"/>
              </a:spcAft>
              <a:buNone/>
              <a:defRPr/>
            </a:pP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62F1C0A-9CDD-15D2-3CEA-DF51000A0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72" t="10317" r="9768" b="28206"/>
          <a:stretch/>
        </p:blipFill>
        <p:spPr bwMode="auto">
          <a:xfrm>
            <a:off x="309260" y="4615170"/>
            <a:ext cx="1117738" cy="3701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 bwMode="auto">
          <a:xfrm>
            <a:off x="311700" y="25276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3200" b="1" dirty="0">
                <a:solidFill>
                  <a:schemeClr val="bg1"/>
                </a:solidFill>
              </a:rPr>
              <a:t>План работ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 bwMode="auto">
          <a:xfrm>
            <a:off x="221459" y="947083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ru-RU" b="1" dirty="0">
                <a:solidFill>
                  <a:schemeClr val="bg1"/>
                </a:solidFill>
              </a:rPr>
              <a:t>Создание приложения способного анализировать эмоциональный фон входящего потока людей</a:t>
            </a:r>
          </a:p>
          <a:p>
            <a:pPr marL="0" lvl="0" indent="0" algn="ctr">
              <a:spcBef>
                <a:spcPts val="0"/>
              </a:spcBef>
              <a:spcAft>
                <a:spcPts val="1200"/>
              </a:spcAft>
              <a:buNone/>
              <a:defRPr/>
            </a:pPr>
            <a:endParaRPr lang="ru-RU" b="1" dirty="0">
              <a:solidFill>
                <a:schemeClr val="bg1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1200"/>
              </a:spcAft>
              <a:buNone/>
              <a:defRPr/>
            </a:pPr>
            <a:endParaRPr lang="ru-RU" b="1" dirty="0">
              <a:solidFill>
                <a:schemeClr val="bg1"/>
              </a:solidFill>
            </a:endParaRP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6D2512E8-2F9E-A1CA-E7F0-1FCC644FF51B}"/>
              </a:ext>
            </a:extLst>
          </p:cNvPr>
          <p:cNvCxnSpPr>
            <a:cxnSpLocks/>
          </p:cNvCxnSpPr>
          <p:nvPr/>
        </p:nvCxnSpPr>
        <p:spPr>
          <a:xfrm>
            <a:off x="4550566" y="1691633"/>
            <a:ext cx="2" cy="89785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BE11756-5951-90ED-5DDB-7BC36FB0D234}"/>
              </a:ext>
            </a:extLst>
          </p:cNvPr>
          <p:cNvSpPr txBox="1"/>
          <p:nvPr/>
        </p:nvSpPr>
        <p:spPr>
          <a:xfrm>
            <a:off x="2519380" y="2578380"/>
            <a:ext cx="40623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ru-RU" b="1" dirty="0">
                <a:solidFill>
                  <a:schemeClr val="bg1"/>
                </a:solidFill>
              </a:rPr>
              <a:t>Внедрение софта на рабочую площадку </a:t>
            </a:r>
            <a:r>
              <a:rPr lang="en-US" b="1" dirty="0">
                <a:solidFill>
                  <a:schemeClr val="bg1"/>
                </a:solidFill>
              </a:rPr>
              <a:t>UJIN OS</a:t>
            </a:r>
            <a:r>
              <a:rPr lang="ru-RU" b="1" dirty="0">
                <a:solidFill>
                  <a:schemeClr val="bg1"/>
                </a:solidFill>
              </a:rPr>
              <a:t> и его тестирование</a:t>
            </a:r>
          </a:p>
          <a:p>
            <a:endParaRPr lang="ru-RU" dirty="0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D6CBD3B1-DD45-6E47-5324-67D453B42CF5}"/>
              </a:ext>
            </a:extLst>
          </p:cNvPr>
          <p:cNvCxnSpPr>
            <a:cxnSpLocks/>
          </p:cNvCxnSpPr>
          <p:nvPr/>
        </p:nvCxnSpPr>
        <p:spPr bwMode="auto">
          <a:xfrm>
            <a:off x="4571999" y="3223552"/>
            <a:ext cx="0" cy="49475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4A48919-1E73-9E59-0D82-8392FEFD4F22}"/>
              </a:ext>
            </a:extLst>
          </p:cNvPr>
          <p:cNvSpPr txBox="1"/>
          <p:nvPr/>
        </p:nvSpPr>
        <p:spPr bwMode="auto">
          <a:xfrm>
            <a:off x="2273754" y="3729415"/>
            <a:ext cx="4553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ru-RU" b="1" dirty="0">
                <a:solidFill>
                  <a:schemeClr val="bg1"/>
                </a:solidFill>
              </a:rPr>
              <a:t>Расширение функционала действующего приложения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F16539D-A0E0-9957-7B16-A973207C0885}"/>
              </a:ext>
            </a:extLst>
          </p:cNvPr>
          <p:cNvSpPr/>
          <p:nvPr/>
        </p:nvSpPr>
        <p:spPr>
          <a:xfrm>
            <a:off x="221459" y="988037"/>
            <a:ext cx="8610841" cy="6924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DF2B73E-A429-FF6A-B1DB-2890702F7812}"/>
              </a:ext>
            </a:extLst>
          </p:cNvPr>
          <p:cNvSpPr/>
          <p:nvPr/>
        </p:nvSpPr>
        <p:spPr>
          <a:xfrm>
            <a:off x="2519380" y="2578380"/>
            <a:ext cx="4062375" cy="61920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13EF8C2-7AD9-0FEA-6364-EE4556727E73}"/>
              </a:ext>
            </a:extLst>
          </p:cNvPr>
          <p:cNvSpPr/>
          <p:nvPr/>
        </p:nvSpPr>
        <p:spPr bwMode="auto">
          <a:xfrm>
            <a:off x="2540811" y="3744281"/>
            <a:ext cx="4062375" cy="61920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96E3220-28FB-FC8A-E8A8-2FD0758A70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2" t="10317" r="9768" b="28206"/>
          <a:stretch/>
        </p:blipFill>
        <p:spPr bwMode="auto">
          <a:xfrm>
            <a:off x="309260" y="4615170"/>
            <a:ext cx="1117738" cy="370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 bwMode="auto">
          <a:xfrm>
            <a:off x="311700" y="445024"/>
            <a:ext cx="8520600" cy="1162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3200" b="1" dirty="0">
                <a:solidFill>
                  <a:schemeClr val="bg1"/>
                </a:solidFill>
              </a:rPr>
              <a:t>Возможности расширенного функционала</a:t>
            </a:r>
            <a:endParaRPr sz="3200" b="1" dirty="0">
              <a:solidFill>
                <a:schemeClr val="bg1"/>
              </a:solidFill>
            </a:endParaRP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28A7A40F-49E6-3165-D382-DDA730DA864C}"/>
              </a:ext>
            </a:extLst>
          </p:cNvPr>
          <p:cNvCxnSpPr>
            <a:cxnSpLocks/>
          </p:cNvCxnSpPr>
          <p:nvPr/>
        </p:nvCxnSpPr>
        <p:spPr>
          <a:xfrm flipH="1">
            <a:off x="2114550" y="1607343"/>
            <a:ext cx="1071563" cy="9644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609A70-033A-9510-1A88-D59CAF9D4949}"/>
              </a:ext>
            </a:extLst>
          </p:cNvPr>
          <p:cNvSpPr txBox="1"/>
          <p:nvPr/>
        </p:nvSpPr>
        <p:spPr>
          <a:xfrm>
            <a:off x="311700" y="2679470"/>
            <a:ext cx="2228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Тепловая бизнес - карта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7D5F4E2-BDAF-F579-6597-70CD9BE3CF61}"/>
              </a:ext>
            </a:extLst>
          </p:cNvPr>
          <p:cNvCxnSpPr>
            <a:cxnSpLocks/>
          </p:cNvCxnSpPr>
          <p:nvPr/>
        </p:nvCxnSpPr>
        <p:spPr>
          <a:xfrm>
            <a:off x="4779169" y="1521619"/>
            <a:ext cx="0" cy="8962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570944-EE66-27B2-34B9-1BAD0A464A60}"/>
              </a:ext>
            </a:extLst>
          </p:cNvPr>
          <p:cNvSpPr txBox="1"/>
          <p:nvPr/>
        </p:nvSpPr>
        <p:spPr bwMode="auto">
          <a:xfrm>
            <a:off x="2828925" y="2571748"/>
            <a:ext cx="3316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Контроль качества обслуживания</a:t>
            </a:r>
          </a:p>
          <a:p>
            <a:r>
              <a:rPr lang="ru-RU" dirty="0">
                <a:solidFill>
                  <a:schemeClr val="bg1"/>
                </a:solidFill>
              </a:rPr>
              <a:t>В сфере продаж (супер-маркеты, ТЦ)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9C33E07-DF2D-4627-5808-536A31D3755B}"/>
              </a:ext>
            </a:extLst>
          </p:cNvPr>
          <p:cNvCxnSpPr>
            <a:cxnSpLocks/>
          </p:cNvCxnSpPr>
          <p:nvPr/>
        </p:nvCxnSpPr>
        <p:spPr bwMode="auto">
          <a:xfrm>
            <a:off x="6079331" y="1450181"/>
            <a:ext cx="950119" cy="7858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E7879D-5258-27FB-B9EF-7C17477CE5C7}"/>
              </a:ext>
            </a:extLst>
          </p:cNvPr>
          <p:cNvSpPr txBox="1"/>
          <p:nvPr/>
        </p:nvSpPr>
        <p:spPr bwMode="auto">
          <a:xfrm>
            <a:off x="6145859" y="2571748"/>
            <a:ext cx="2959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Контроль состояния сотрудников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(офисы компаний)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1DC0FDBA-09A2-8FDA-D7F3-68C75F27501D}"/>
              </a:ext>
            </a:extLst>
          </p:cNvPr>
          <p:cNvCxnSpPr>
            <a:cxnSpLocks/>
          </p:cNvCxnSpPr>
          <p:nvPr/>
        </p:nvCxnSpPr>
        <p:spPr bwMode="auto">
          <a:xfrm>
            <a:off x="1345406" y="2987247"/>
            <a:ext cx="0" cy="8566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871022-3555-AEEC-1D83-1A06E461BE61}"/>
              </a:ext>
            </a:extLst>
          </p:cNvPr>
          <p:cNvSpPr txBox="1"/>
          <p:nvPr/>
        </p:nvSpPr>
        <p:spPr bwMode="auto">
          <a:xfrm>
            <a:off x="13450" y="3843931"/>
            <a:ext cx="317266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Камеры могут определять возраст, </a:t>
            </a:r>
          </a:p>
          <a:p>
            <a:r>
              <a:rPr lang="ru-RU" dirty="0">
                <a:solidFill>
                  <a:schemeClr val="bg1"/>
                </a:solidFill>
              </a:rPr>
              <a:t>пол и настроение человека,</a:t>
            </a:r>
          </a:p>
          <a:p>
            <a:r>
              <a:rPr lang="ru-RU" dirty="0">
                <a:solidFill>
                  <a:schemeClr val="bg1"/>
                </a:solidFill>
              </a:rPr>
              <a:t> показывая релевантную рекламу,</a:t>
            </a:r>
          </a:p>
          <a:p>
            <a:r>
              <a:rPr lang="ru-RU" dirty="0">
                <a:solidFill>
                  <a:schemeClr val="bg1"/>
                </a:solidFill>
              </a:rPr>
              <a:t> например, молодым — моду,</a:t>
            </a:r>
          </a:p>
          <a:p>
            <a:r>
              <a:rPr lang="ru-RU" dirty="0">
                <a:solidFill>
                  <a:schemeClr val="bg1"/>
                </a:solidFill>
              </a:rPr>
              <a:t> взрослым — недвижимость.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06914390-1EC9-84C2-4BDF-038EB83A38A9}"/>
              </a:ext>
            </a:extLst>
          </p:cNvPr>
          <p:cNvCxnSpPr>
            <a:cxnSpLocks/>
          </p:cNvCxnSpPr>
          <p:nvPr/>
        </p:nvCxnSpPr>
        <p:spPr bwMode="auto">
          <a:xfrm>
            <a:off x="2305050" y="2987247"/>
            <a:ext cx="1173956" cy="8566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DD2FC8F-4889-7E13-A507-F3D8246CB25D}"/>
              </a:ext>
            </a:extLst>
          </p:cNvPr>
          <p:cNvSpPr txBox="1"/>
          <p:nvPr/>
        </p:nvSpPr>
        <p:spPr bwMode="auto">
          <a:xfrm>
            <a:off x="3130506" y="3887806"/>
            <a:ext cx="55194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Модуль подсчета посетителей помогает </a:t>
            </a:r>
          </a:p>
          <a:p>
            <a:r>
              <a:rPr lang="ru-RU" dirty="0">
                <a:solidFill>
                  <a:schemeClr val="bg1"/>
                </a:solidFill>
              </a:rPr>
              <a:t>анализировать клиентский поток, определять пиковые периоды посещаемости для планирования маркетинга и управления персоналом.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A196A5B-4933-F72F-FC58-4E3320C26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2" t="10317" r="9768" b="28206"/>
          <a:stretch/>
        </p:blipFill>
        <p:spPr bwMode="auto">
          <a:xfrm>
            <a:off x="7838773" y="4656829"/>
            <a:ext cx="1117738" cy="3701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F95A6BC-0F56-2F48-EF50-19007D3CB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9" t="5872" r="8751"/>
          <a:stretch/>
        </p:blipFill>
        <p:spPr bwMode="auto">
          <a:xfrm>
            <a:off x="3800651" y="2295288"/>
            <a:ext cx="5343349" cy="284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3200" b="1" dirty="0">
                <a:solidFill>
                  <a:schemeClr val="bg1"/>
                </a:solidFill>
              </a:rPr>
              <a:t>Слайд с командой и контактами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ru-RU" dirty="0">
                <a:solidFill>
                  <a:schemeClr val="bg1"/>
                </a:solidFill>
              </a:rPr>
              <a:t>Леонтьев Егор – разработчик</a:t>
            </a:r>
          </a:p>
          <a:p>
            <a:pPr marL="0" lvl="0" indent="0" algn="l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ru-RU" dirty="0">
                <a:solidFill>
                  <a:schemeClr val="bg1"/>
                </a:solidFill>
              </a:rPr>
              <a:t>Шаталин Александр – Дизайнер</a:t>
            </a:r>
          </a:p>
          <a:p>
            <a:pPr marL="0" lvl="0" indent="0" algn="l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ru-RU" dirty="0">
                <a:solidFill>
                  <a:schemeClr val="bg1"/>
                </a:solidFill>
              </a:rPr>
              <a:t>Смирнов Николай – Аналитик</a:t>
            </a:r>
          </a:p>
          <a:p>
            <a:pPr marL="0" lvl="0" indent="0" algn="l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ru-RU" dirty="0">
                <a:solidFill>
                  <a:schemeClr val="bg1"/>
                </a:solidFill>
              </a:rPr>
              <a:t>Михайлов Артем - Продакт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9DC581-4BAC-18E5-EDDE-5068E4CE3B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72" t="10317" r="9768" b="28206"/>
          <a:stretch/>
        </p:blipFill>
        <p:spPr bwMode="auto">
          <a:xfrm>
            <a:off x="309260" y="4615170"/>
            <a:ext cx="1117738" cy="3701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303</Words>
  <Application>Microsoft Office PowerPoint</Application>
  <PresentationFormat>Экран (16:9)</PresentationFormat>
  <Paragraphs>41</Paragraphs>
  <Slides>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Calibri</vt:lpstr>
      <vt:lpstr>Simple Light</vt:lpstr>
      <vt:lpstr>Эмоциональный фон</vt:lpstr>
      <vt:lpstr>Задача</vt:lpstr>
      <vt:lpstr>Функциональные требования</vt:lpstr>
      <vt:lpstr>Нефункциональные требования</vt:lpstr>
      <vt:lpstr>План работ</vt:lpstr>
      <vt:lpstr>Возможности расширенного функционала</vt:lpstr>
      <vt:lpstr>Слайд с командой и контактами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Кейс - заголовок</dc:title>
  <cp:lastModifiedBy>Николай Смирнов</cp:lastModifiedBy>
  <cp:revision>17</cp:revision>
  <dcterms:modified xsi:type="dcterms:W3CDTF">2024-05-31T06:14:19Z</dcterms:modified>
</cp:coreProperties>
</file>